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65" r:id="rId2"/>
    <p:sldId id="280" r:id="rId3"/>
    <p:sldId id="282" r:id="rId4"/>
    <p:sldId id="284" r:id="rId5"/>
    <p:sldId id="305" r:id="rId6"/>
    <p:sldId id="304" r:id="rId7"/>
    <p:sldId id="320" r:id="rId8"/>
    <p:sldId id="307" r:id="rId9"/>
    <p:sldId id="283" r:id="rId10"/>
    <p:sldId id="301" r:id="rId11"/>
    <p:sldId id="302" r:id="rId12"/>
    <p:sldId id="306" r:id="rId13"/>
    <p:sldId id="317" r:id="rId14"/>
    <p:sldId id="318" r:id="rId15"/>
    <p:sldId id="315" r:id="rId16"/>
    <p:sldId id="312" r:id="rId17"/>
    <p:sldId id="316" r:id="rId18"/>
    <p:sldId id="321" r:id="rId19"/>
    <p:sldId id="308" r:id="rId20"/>
    <p:sldId id="311" r:id="rId21"/>
    <p:sldId id="314" r:id="rId22"/>
    <p:sldId id="313" r:id="rId23"/>
    <p:sldId id="295" r:id="rId24"/>
    <p:sldId id="300" r:id="rId25"/>
    <p:sldId id="297" r:id="rId26"/>
    <p:sldId id="296" r:id="rId27"/>
    <p:sldId id="298" r:id="rId28"/>
    <p:sldId id="299" r:id="rId29"/>
    <p:sldId id="30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555" autoAdjust="0"/>
    <p:restoredTop sz="94660"/>
  </p:normalViewPr>
  <p:slideViewPr>
    <p:cSldViewPr snapToGrid="0">
      <p:cViewPr varScale="1">
        <p:scale>
          <a:sx n="180" d="100"/>
          <a:sy n="180" d="100"/>
        </p:scale>
        <p:origin x="47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5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5023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473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709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2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698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268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882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4.09571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i-scholar.tech/articles/gan/lightweight-gan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unyanz.github.io/CycleGA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othchildren.com/chapter/5c06be0b41f88f26724a29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12" Type="http://schemas.openxmlformats.org/officeDocument/2006/relationships/image" Target="../media/image25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5AA55F-65ED-426A-BE81-5A9B6FCDC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1" y="4525976"/>
            <a:ext cx="7886699" cy="1158446"/>
          </a:xfrm>
        </p:spPr>
        <p:txBody>
          <a:bodyPr>
            <a:noAutofit/>
          </a:bodyPr>
          <a:lstStyle/>
          <a:p>
            <a:r>
              <a:rPr lang="ja-JP" altLang="en-US" sz="4800" dirty="0"/>
              <a:t>浮世絵チャレンジ</a:t>
            </a:r>
            <a:br>
              <a:rPr lang="en-US" altLang="ja-JP" sz="4800" dirty="0"/>
            </a:br>
            <a:r>
              <a:rPr lang="ja-JP" altLang="en-US" sz="4800" dirty="0"/>
              <a:t>東海道五十</a:t>
            </a:r>
            <a:r>
              <a:rPr lang="en-US" altLang="ja-JP" sz="4800" dirty="0"/>
              <a:t>X</a:t>
            </a:r>
            <a:r>
              <a:rPr lang="ja-JP" altLang="en-US" sz="4800" dirty="0"/>
              <a:t>プロジェクト</a:t>
            </a:r>
            <a:br>
              <a:rPr lang="en-US" altLang="ja-JP" sz="4800" dirty="0"/>
            </a:br>
            <a:r>
              <a:rPr lang="ja-JP" altLang="en-US" sz="1800" dirty="0"/>
              <a:t>と、開発環境問題について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9861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EC7CA6-39B0-45A1-8EC1-77CCB4654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28"/>
          <a:stretch/>
        </p:blipFill>
        <p:spPr>
          <a:xfrm>
            <a:off x="1862014" y="955655"/>
            <a:ext cx="6549264" cy="516775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1A8D99-9FE2-404E-8716-945C1040BE68}"/>
              </a:ext>
            </a:extLst>
          </p:cNvPr>
          <p:cNvSpPr txBox="1"/>
          <p:nvPr/>
        </p:nvSpPr>
        <p:spPr>
          <a:xfrm>
            <a:off x="16907" y="294675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検証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：歌川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情景画像＆情景画像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矢印: 右カーブ 4">
            <a:extLst>
              <a:ext uri="{FF2B5EF4-FFF2-40B4-BE49-F238E27FC236}">
                <a16:creationId xmlns:a16="http://schemas.microsoft.com/office/drawing/2014/main" id="{7DE2DA0E-B126-4BF0-A3E3-06FF0D4B20A8}"/>
              </a:ext>
            </a:extLst>
          </p:cNvPr>
          <p:cNvSpPr/>
          <p:nvPr/>
        </p:nvSpPr>
        <p:spPr>
          <a:xfrm>
            <a:off x="928564" y="151765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矢印: 右カーブ 5">
            <a:extLst>
              <a:ext uri="{FF2B5EF4-FFF2-40B4-BE49-F238E27FC236}">
                <a16:creationId xmlns:a16="http://schemas.microsoft.com/office/drawing/2014/main" id="{3750A15F-B8AE-4D34-892C-A554FEAE5869}"/>
              </a:ext>
            </a:extLst>
          </p:cNvPr>
          <p:cNvSpPr/>
          <p:nvPr/>
        </p:nvSpPr>
        <p:spPr>
          <a:xfrm>
            <a:off x="928564" y="424180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F40D9FF-9A46-4D99-98A9-D296AB5CCF25}"/>
              </a:ext>
            </a:extLst>
          </p:cNvPr>
          <p:cNvSpPr txBox="1"/>
          <p:nvPr/>
        </p:nvSpPr>
        <p:spPr>
          <a:xfrm>
            <a:off x="93839" y="261620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51A28C-FB43-4793-AE66-F210C927A292}"/>
              </a:ext>
            </a:extLst>
          </p:cNvPr>
          <p:cNvSpPr txBox="1"/>
          <p:nvPr/>
        </p:nvSpPr>
        <p:spPr>
          <a:xfrm>
            <a:off x="93839" y="538351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CBC983-70C4-4372-B705-AB616B53B424}"/>
              </a:ext>
            </a:extLst>
          </p:cNvPr>
          <p:cNvSpPr txBox="1"/>
          <p:nvPr/>
        </p:nvSpPr>
        <p:spPr>
          <a:xfrm>
            <a:off x="1785082" y="6306840"/>
            <a:ext cx="604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浮世絵を歌川広重に限定してもいい感じに変換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099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D62F0DE-BBD8-464A-9C5B-2AD7D566B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49"/>
          <a:stretch/>
        </p:blipFill>
        <p:spPr>
          <a:xfrm>
            <a:off x="1862014" y="867359"/>
            <a:ext cx="6696735" cy="529849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478C8-1458-47D6-9AE0-EDDD6B323F4F}"/>
              </a:ext>
            </a:extLst>
          </p:cNvPr>
          <p:cNvSpPr txBox="1"/>
          <p:nvPr/>
        </p:nvSpPr>
        <p:spPr>
          <a:xfrm>
            <a:off x="16907" y="294675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検証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：線画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歌川＆歌川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右カーブ 5">
            <a:extLst>
              <a:ext uri="{FF2B5EF4-FFF2-40B4-BE49-F238E27FC236}">
                <a16:creationId xmlns:a16="http://schemas.microsoft.com/office/drawing/2014/main" id="{9BF0AB8B-7217-47D0-AB49-2E3C41D1ADB4}"/>
              </a:ext>
            </a:extLst>
          </p:cNvPr>
          <p:cNvSpPr/>
          <p:nvPr/>
        </p:nvSpPr>
        <p:spPr>
          <a:xfrm>
            <a:off x="928564" y="151765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矢印: 右カーブ 6">
            <a:extLst>
              <a:ext uri="{FF2B5EF4-FFF2-40B4-BE49-F238E27FC236}">
                <a16:creationId xmlns:a16="http://schemas.microsoft.com/office/drawing/2014/main" id="{B89C03F0-7AFB-4A57-A618-B26D6FD8BE2B}"/>
              </a:ext>
            </a:extLst>
          </p:cNvPr>
          <p:cNvSpPr/>
          <p:nvPr/>
        </p:nvSpPr>
        <p:spPr>
          <a:xfrm>
            <a:off x="928564" y="424180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30F4C2-2FBD-4CCB-A6F0-0BC41629C65E}"/>
              </a:ext>
            </a:extLst>
          </p:cNvPr>
          <p:cNvSpPr txBox="1"/>
          <p:nvPr/>
        </p:nvSpPr>
        <p:spPr>
          <a:xfrm>
            <a:off x="271639" y="228595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CC2D173-24C8-4E07-A026-906DF0A925DD}"/>
              </a:ext>
            </a:extLst>
          </p:cNvPr>
          <p:cNvSpPr txBox="1"/>
          <p:nvPr/>
        </p:nvSpPr>
        <p:spPr>
          <a:xfrm>
            <a:off x="271639" y="538666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DFA6549-06BE-4198-9C8F-2237CB164932}"/>
              </a:ext>
            </a:extLst>
          </p:cNvPr>
          <p:cNvSpPr txBox="1"/>
          <p:nvPr/>
        </p:nvSpPr>
        <p:spPr>
          <a:xfrm>
            <a:off x="1785082" y="6257733"/>
            <a:ext cx="6048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情景画像から作成した線画を入れてみたが、おそらく色の情報が足りない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993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478C8-1458-47D6-9AE0-EDDD6B323F4F}"/>
              </a:ext>
            </a:extLst>
          </p:cNvPr>
          <p:cNvSpPr txBox="1"/>
          <p:nvPr/>
        </p:nvSpPr>
        <p:spPr>
          <a:xfrm>
            <a:off x="16907" y="294675"/>
            <a:ext cx="836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検証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：線画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歌川（フェイク）＆歌川（フェイク）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" name="図 2" descr="ダイアグラム, 設計図, カレンダー&#10;&#10;自動的に生成された説明">
            <a:extLst>
              <a:ext uri="{FF2B5EF4-FFF2-40B4-BE49-F238E27FC236}">
                <a16:creationId xmlns:a16="http://schemas.microsoft.com/office/drawing/2014/main" id="{14111D7F-D54A-46A3-B582-E71E42111D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48"/>
          <a:stretch/>
        </p:blipFill>
        <p:spPr>
          <a:xfrm>
            <a:off x="1862014" y="950670"/>
            <a:ext cx="6339410" cy="5069130"/>
          </a:xfrm>
          <a:prstGeom prst="rect">
            <a:avLst/>
          </a:prstGeom>
        </p:spPr>
      </p:pic>
      <p:sp>
        <p:nvSpPr>
          <p:cNvPr id="6" name="矢印: 右カーブ 5">
            <a:extLst>
              <a:ext uri="{FF2B5EF4-FFF2-40B4-BE49-F238E27FC236}">
                <a16:creationId xmlns:a16="http://schemas.microsoft.com/office/drawing/2014/main" id="{0ED95BDA-A661-4353-960B-752DDD52594C}"/>
              </a:ext>
            </a:extLst>
          </p:cNvPr>
          <p:cNvSpPr/>
          <p:nvPr/>
        </p:nvSpPr>
        <p:spPr>
          <a:xfrm>
            <a:off x="928564" y="151765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矢印: 右カーブ 6">
            <a:extLst>
              <a:ext uri="{FF2B5EF4-FFF2-40B4-BE49-F238E27FC236}">
                <a16:creationId xmlns:a16="http://schemas.microsoft.com/office/drawing/2014/main" id="{0F5F1944-25CC-4BD1-8BFD-D47904EE0533}"/>
              </a:ext>
            </a:extLst>
          </p:cNvPr>
          <p:cNvSpPr/>
          <p:nvPr/>
        </p:nvSpPr>
        <p:spPr>
          <a:xfrm>
            <a:off x="928564" y="424180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231F49B-0816-408F-8A35-C33B2E4D79B8}"/>
              </a:ext>
            </a:extLst>
          </p:cNvPr>
          <p:cNvSpPr txBox="1"/>
          <p:nvPr/>
        </p:nvSpPr>
        <p:spPr>
          <a:xfrm>
            <a:off x="271639" y="228595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0DF77A-C392-475F-B49A-750002808BDE}"/>
              </a:ext>
            </a:extLst>
          </p:cNvPr>
          <p:cNvSpPr txBox="1"/>
          <p:nvPr/>
        </p:nvSpPr>
        <p:spPr>
          <a:xfrm>
            <a:off x="271639" y="538666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59F5097-FA95-448F-AB30-2B94111531CC}"/>
              </a:ext>
            </a:extLst>
          </p:cNvPr>
          <p:cNvSpPr txBox="1"/>
          <p:nvPr/>
        </p:nvSpPr>
        <p:spPr>
          <a:xfrm>
            <a:off x="1730773" y="6143679"/>
            <a:ext cx="6647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色情報を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で生成した歌川広重画像で補完してみたが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うまくいかず・・・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766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線画, 男, 雪, 水 が含まれている画像&#10;&#10;自動的に生成された説明">
            <a:extLst>
              <a:ext uri="{FF2B5EF4-FFF2-40B4-BE49-F238E27FC236}">
                <a16:creationId xmlns:a16="http://schemas.microsoft.com/office/drawing/2014/main" id="{B8C7D074-F771-49B8-837D-3960C479E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3695700"/>
            <a:ext cx="2438400" cy="2438400"/>
          </a:xfrm>
          <a:prstGeom prst="rect">
            <a:avLst/>
          </a:prstGeom>
        </p:spPr>
      </p:pic>
      <p:pic>
        <p:nvPicPr>
          <p:cNvPr id="5" name="図 4" descr="線画 が含まれている画像&#10;&#10;自動的に生成された説明">
            <a:extLst>
              <a:ext uri="{FF2B5EF4-FFF2-40B4-BE49-F238E27FC236}">
                <a16:creationId xmlns:a16="http://schemas.microsoft.com/office/drawing/2014/main" id="{098F1043-1058-4E4C-A4D2-5FD8BAAA8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3695700"/>
            <a:ext cx="2438400" cy="2438400"/>
          </a:xfrm>
          <a:prstGeom prst="rect">
            <a:avLst/>
          </a:prstGeom>
        </p:spPr>
      </p:pic>
      <p:pic>
        <p:nvPicPr>
          <p:cNvPr id="7" name="図 6" descr="テキスト, 地図, 水, 線画 が含まれている画像&#10;&#10;自動的に生成された説明">
            <a:extLst>
              <a:ext uri="{FF2B5EF4-FFF2-40B4-BE49-F238E27FC236}">
                <a16:creationId xmlns:a16="http://schemas.microsoft.com/office/drawing/2014/main" id="{2AECD7CA-510B-4456-BA9A-ADDC299BC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3695700"/>
            <a:ext cx="2438400" cy="2438400"/>
          </a:xfrm>
          <a:prstGeom prst="rect">
            <a:avLst/>
          </a:prstGeom>
        </p:spPr>
      </p:pic>
      <p:pic>
        <p:nvPicPr>
          <p:cNvPr id="15" name="図 14" descr="水, 人, 雪, 乗る が含まれている画像&#10;&#10;自動的に生成された説明">
            <a:extLst>
              <a:ext uri="{FF2B5EF4-FFF2-40B4-BE49-F238E27FC236}">
                <a16:creationId xmlns:a16="http://schemas.microsoft.com/office/drawing/2014/main" id="{3DEAB56E-FE06-43C9-AE68-6A9031E3F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24" y="1249992"/>
            <a:ext cx="2443302" cy="2438400"/>
          </a:xfrm>
          <a:prstGeom prst="rect">
            <a:avLst/>
          </a:prstGeom>
        </p:spPr>
      </p:pic>
      <p:pic>
        <p:nvPicPr>
          <p:cNvPr id="17" name="図 16" descr="線画, 山 が含まれている画像&#10;&#10;自動的に生成された説明">
            <a:extLst>
              <a:ext uri="{FF2B5EF4-FFF2-40B4-BE49-F238E27FC236}">
                <a16:creationId xmlns:a16="http://schemas.microsoft.com/office/drawing/2014/main" id="{937E42CE-6250-42E2-AF49-4A5A66817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6" y="1249992"/>
            <a:ext cx="2438400" cy="2445708"/>
          </a:xfrm>
          <a:prstGeom prst="rect">
            <a:avLst/>
          </a:prstGeom>
        </p:spPr>
      </p:pic>
      <p:pic>
        <p:nvPicPr>
          <p:cNvPr id="19" name="図 18" descr="線画 が含まれている画像&#10;&#10;自動的に生成された説明">
            <a:extLst>
              <a:ext uri="{FF2B5EF4-FFF2-40B4-BE49-F238E27FC236}">
                <a16:creationId xmlns:a16="http://schemas.microsoft.com/office/drawing/2014/main" id="{D7E5218B-D760-4B9D-AB9E-E6E4D81A7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1374140"/>
            <a:ext cx="2438400" cy="232156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D5D7850-75EC-40E7-8E64-2ECE677335E9}"/>
              </a:ext>
            </a:extLst>
          </p:cNvPr>
          <p:cNvSpPr txBox="1"/>
          <p:nvPr/>
        </p:nvSpPr>
        <p:spPr>
          <a:xfrm>
            <a:off x="571500" y="35456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173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6F01E9F-6B0E-4CF9-87AF-27ECD8D46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 descr="傘をさしている&#10;&#10;低い精度で自動的に生成された説明">
            <a:extLst>
              <a:ext uri="{FF2B5EF4-FFF2-40B4-BE49-F238E27FC236}">
                <a16:creationId xmlns:a16="http://schemas.microsoft.com/office/drawing/2014/main" id="{6E77E153-51D1-42C8-AF08-4B2DDFA10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5" r="3" b="13034"/>
          <a:stretch/>
        </p:blipFill>
        <p:spPr>
          <a:xfrm>
            <a:off x="20" y="10"/>
            <a:ext cx="3476605" cy="3428986"/>
          </a:xfrm>
          <a:prstGeom prst="rect">
            <a:avLst/>
          </a:prstGeom>
        </p:spPr>
      </p:pic>
      <p:pic>
        <p:nvPicPr>
          <p:cNvPr id="7" name="図 6" descr="教会の建物&#10;&#10;中程度の精度で自動的に生成された説明">
            <a:extLst>
              <a:ext uri="{FF2B5EF4-FFF2-40B4-BE49-F238E27FC236}">
                <a16:creationId xmlns:a16="http://schemas.microsoft.com/office/drawing/2014/main" id="{4F0456C8-6423-432D-94F7-06BC06DE6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0" r="-4" b="10734"/>
          <a:stretch/>
        </p:blipFill>
        <p:spPr>
          <a:xfrm>
            <a:off x="20" y="3548987"/>
            <a:ext cx="3476605" cy="3309011"/>
          </a:xfrm>
          <a:prstGeom prst="rect">
            <a:avLst/>
          </a:prstGeom>
        </p:spPr>
      </p:pic>
      <p:pic>
        <p:nvPicPr>
          <p:cNvPr id="13" name="図 12" descr="山と湖の景色&#10;&#10;自動的に生成された説明">
            <a:extLst>
              <a:ext uri="{FF2B5EF4-FFF2-40B4-BE49-F238E27FC236}">
                <a16:creationId xmlns:a16="http://schemas.microsoft.com/office/drawing/2014/main" id="{AEE7E75A-4359-4F86-B576-431D3218E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9" r="1" b="32930"/>
          <a:stretch/>
        </p:blipFill>
        <p:spPr>
          <a:xfrm>
            <a:off x="3554219" y="10"/>
            <a:ext cx="5589779" cy="4422801"/>
          </a:xfrm>
          <a:prstGeom prst="rect">
            <a:avLst/>
          </a:prstGeom>
        </p:spPr>
      </p:pic>
      <p:pic>
        <p:nvPicPr>
          <p:cNvPr id="5" name="図 4" descr="屋外, 木, 水, 大きい が含まれている画像&#10;&#10;自動的に生成された説明">
            <a:extLst>
              <a:ext uri="{FF2B5EF4-FFF2-40B4-BE49-F238E27FC236}">
                <a16:creationId xmlns:a16="http://schemas.microsoft.com/office/drawing/2014/main" id="{228CBC68-3497-46D4-A0DC-0E4265FB60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1" r="2" b="8939"/>
          <a:stretch/>
        </p:blipFill>
        <p:spPr>
          <a:xfrm>
            <a:off x="3551934" y="4526276"/>
            <a:ext cx="1823211" cy="2331725"/>
          </a:xfrm>
          <a:prstGeom prst="rect">
            <a:avLst/>
          </a:prstGeom>
        </p:spPr>
      </p:pic>
      <p:pic>
        <p:nvPicPr>
          <p:cNvPr id="11" name="図 10" descr="建物, タワー, グリーン, 背の高い が含まれている画像&#10;&#10;自動的に生成された説明">
            <a:extLst>
              <a:ext uri="{FF2B5EF4-FFF2-40B4-BE49-F238E27FC236}">
                <a16:creationId xmlns:a16="http://schemas.microsoft.com/office/drawing/2014/main" id="{D00CC561-D8FF-4D45-B349-0E0862F278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328"/>
          <a:stretch/>
        </p:blipFill>
        <p:spPr>
          <a:xfrm>
            <a:off x="5450454" y="4526276"/>
            <a:ext cx="1809117" cy="2331725"/>
          </a:xfrm>
          <a:prstGeom prst="rect">
            <a:avLst/>
          </a:prstGeom>
        </p:spPr>
      </p:pic>
      <p:pic>
        <p:nvPicPr>
          <p:cNvPr id="9" name="図 8" descr="海の上にある岩&#10;&#10;自動的に生成された説明">
            <a:extLst>
              <a:ext uri="{FF2B5EF4-FFF2-40B4-BE49-F238E27FC236}">
                <a16:creationId xmlns:a16="http://schemas.microsoft.com/office/drawing/2014/main" id="{650207DA-9AA2-4AA9-926E-B57AA6892A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4287"/>
          <a:stretch/>
        </p:blipFill>
        <p:spPr>
          <a:xfrm>
            <a:off x="7334877" y="4526274"/>
            <a:ext cx="1809117" cy="23317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732B0E8-C4E8-4301-92C9-D8051284B796}"/>
              </a:ext>
            </a:extLst>
          </p:cNvPr>
          <p:cNvSpPr txBox="1"/>
          <p:nvPr/>
        </p:nvSpPr>
        <p:spPr>
          <a:xfrm>
            <a:off x="3803332" y="3833198"/>
            <a:ext cx="2766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r>
              <a:rPr kumimoji="1" lang="en-US" altLang="ja-JP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16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水, テーブル, ブルー, 傘 が含まれている画像&#10;&#10;自動的に生成された説明">
            <a:extLst>
              <a:ext uri="{FF2B5EF4-FFF2-40B4-BE49-F238E27FC236}">
                <a16:creationId xmlns:a16="http://schemas.microsoft.com/office/drawing/2014/main" id="{DEC70842-B987-4939-8368-6BB56AB48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42" y="3999548"/>
            <a:ext cx="2888933" cy="2888933"/>
          </a:xfrm>
          <a:prstGeom prst="rect">
            <a:avLst/>
          </a:prstGeom>
        </p:spPr>
      </p:pic>
      <p:pic>
        <p:nvPicPr>
          <p:cNvPr id="7" name="図 6" descr="教会の屋根&#10;&#10;自動的に生成された説明">
            <a:extLst>
              <a:ext uri="{FF2B5EF4-FFF2-40B4-BE49-F238E27FC236}">
                <a16:creationId xmlns:a16="http://schemas.microsoft.com/office/drawing/2014/main" id="{B6A6A7C5-D62A-4D4A-A499-54F973A8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02" y="2969260"/>
            <a:ext cx="3888740" cy="3888740"/>
          </a:xfrm>
          <a:prstGeom prst="rect">
            <a:avLst/>
          </a:prstGeom>
        </p:spPr>
      </p:pic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B6EACDC2-D6C5-4565-A4CB-8FC9D9CAC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940" y="0"/>
            <a:ext cx="3243581" cy="3243581"/>
          </a:xfrm>
          <a:prstGeom prst="rect">
            <a:avLst/>
          </a:prstGeom>
        </p:spPr>
      </p:pic>
      <p:pic>
        <p:nvPicPr>
          <p:cNvPr id="11" name="図 10" descr="屋内, テーブル, 小さい, 木 が含まれている画像&#10;&#10;自動的に生成された説明">
            <a:extLst>
              <a:ext uri="{FF2B5EF4-FFF2-40B4-BE49-F238E27FC236}">
                <a16:creationId xmlns:a16="http://schemas.microsoft.com/office/drawing/2014/main" id="{D197EA29-3C90-4C93-9059-AEFBBD1F1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5" y="0"/>
            <a:ext cx="3457575" cy="3457575"/>
          </a:xfrm>
          <a:prstGeom prst="rect">
            <a:avLst/>
          </a:prstGeom>
        </p:spPr>
      </p:pic>
      <p:pic>
        <p:nvPicPr>
          <p:cNvPr id="15" name="図 14" descr="屋内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B0BB9BE-5B08-48D2-9B7F-24C07664A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2209800"/>
            <a:ext cx="2438400" cy="2438400"/>
          </a:xfrm>
          <a:prstGeom prst="rect">
            <a:avLst/>
          </a:prstGeom>
        </p:spPr>
      </p:pic>
      <p:pic>
        <p:nvPicPr>
          <p:cNvPr id="17" name="図 16" descr="山の中の絵画&#10;&#10;自動的に生成された説明">
            <a:extLst>
              <a:ext uri="{FF2B5EF4-FFF2-40B4-BE49-F238E27FC236}">
                <a16:creationId xmlns:a16="http://schemas.microsoft.com/office/drawing/2014/main" id="{AFA86AFC-BE5E-4170-AFDA-0D4C4BC4A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43" y="2102486"/>
            <a:ext cx="2898458" cy="2898458"/>
          </a:xfrm>
          <a:prstGeom prst="rect">
            <a:avLst/>
          </a:prstGeom>
        </p:spPr>
      </p:pic>
      <p:pic>
        <p:nvPicPr>
          <p:cNvPr id="21" name="図 20" descr="雪, 山, 覆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7765F02-273D-4FB9-8533-B2638C6F19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0"/>
            <a:ext cx="2438400" cy="2438400"/>
          </a:xfrm>
          <a:prstGeom prst="rect">
            <a:avLst/>
          </a:prstGeom>
        </p:spPr>
      </p:pic>
      <p:pic>
        <p:nvPicPr>
          <p:cNvPr id="13" name="図 12" descr="水, ケーキ, 写真, 絵画 が含まれている画像&#10;&#10;自動的に生成された説明">
            <a:extLst>
              <a:ext uri="{FF2B5EF4-FFF2-40B4-BE49-F238E27FC236}">
                <a16:creationId xmlns:a16="http://schemas.microsoft.com/office/drawing/2014/main" id="{79A59571-A022-4232-8B1E-DC3B79DA35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4419600"/>
            <a:ext cx="2438400" cy="2438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ECB0914-FDB6-43B0-932D-416BDDF93E4D}"/>
              </a:ext>
            </a:extLst>
          </p:cNvPr>
          <p:cNvSpPr txBox="1"/>
          <p:nvPr/>
        </p:nvSpPr>
        <p:spPr>
          <a:xfrm>
            <a:off x="2797492" y="2827358"/>
            <a:ext cx="2766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r>
              <a:rPr kumimoji="1" lang="en-US" altLang="ja-JP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9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478C8-1458-47D6-9AE0-EDDD6B323F4F}"/>
              </a:ext>
            </a:extLst>
          </p:cNvPr>
          <p:cNvSpPr txBox="1"/>
          <p:nvPr/>
        </p:nvSpPr>
        <p:spPr>
          <a:xfrm>
            <a:off x="597932" y="3056925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今後：色情報問題はいったんあきらめるか・・・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3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72DA3A5-314B-49D6-A5C7-37F4EDB06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1051615"/>
            <a:ext cx="7115175" cy="519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9F84D9F-AFF3-4558-8DF4-158CBB2765B8}"/>
              </a:ext>
            </a:extLst>
          </p:cNvPr>
          <p:cNvSpPr txBox="1"/>
          <p:nvPr/>
        </p:nvSpPr>
        <p:spPr>
          <a:xfrm>
            <a:off x="436007" y="589950"/>
            <a:ext cx="6583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TransGaGa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Geometry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Appearance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を分離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C9D827-3B82-45BC-B131-1C2A476441F1}"/>
              </a:ext>
            </a:extLst>
          </p:cNvPr>
          <p:cNvSpPr txBox="1"/>
          <p:nvPr/>
        </p:nvSpPr>
        <p:spPr>
          <a:xfrm>
            <a:off x="2285999" y="633507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hlinkClick r:id="rId3"/>
              </a:rPr>
              <a:t>https://arxiv.org/pdf/1904.09571.pdf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6723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9F84D9F-AFF3-4558-8DF4-158CBB2765B8}"/>
              </a:ext>
            </a:extLst>
          </p:cNvPr>
          <p:cNvSpPr txBox="1"/>
          <p:nvPr/>
        </p:nvSpPr>
        <p:spPr>
          <a:xfrm>
            <a:off x="436007" y="589950"/>
            <a:ext cx="6373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LightWeightGAN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：とにかく軽量化した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GAN</a:t>
            </a:r>
          </a:p>
        </p:txBody>
      </p:sp>
      <p:pic>
        <p:nvPicPr>
          <p:cNvPr id="6" name="図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5DDE1C78-DDAE-4BDE-AE72-3CA5B33BB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4" y="1337359"/>
            <a:ext cx="7724775" cy="484478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EB74D7E-988C-4288-BB0B-D046CD777441}"/>
              </a:ext>
            </a:extLst>
          </p:cNvPr>
          <p:cNvSpPr txBox="1"/>
          <p:nvPr/>
        </p:nvSpPr>
        <p:spPr>
          <a:xfrm>
            <a:off x="990600" y="6396335"/>
            <a:ext cx="6667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hlinkClick r:id="rId3"/>
              </a:rPr>
              <a:t>https://ai-scholar.tech/articles/gan/lightweight-gan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4654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346946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299696"/>
            <a:ext cx="7667244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484779"/>
            <a:ext cx="7667244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15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4068923"/>
            <a:ext cx="810678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478C8-1458-47D6-9AE0-EDDD6B323F4F}"/>
              </a:ext>
            </a:extLst>
          </p:cNvPr>
          <p:cNvSpPr txBox="1"/>
          <p:nvPr/>
        </p:nvSpPr>
        <p:spPr>
          <a:xfrm>
            <a:off x="4917075" y="1360493"/>
            <a:ext cx="3729383" cy="310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36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余談：</a:t>
            </a:r>
            <a:endParaRPr kumimoji="1" lang="en-US" altLang="ja-JP" sz="3600" cap="all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3600" cap="all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ベクシンスキー</a:t>
            </a:r>
            <a:endParaRPr kumimoji="1" lang="en-US" altLang="ja-JP" sz="3600" cap="all" dirty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"/>
            <a:ext cx="4571771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図 3" descr="建物の前に立っている男性&#10;&#10;中程度の精度で自動的に生成された説明">
            <a:extLst>
              <a:ext uri="{FF2B5EF4-FFF2-40B4-BE49-F238E27FC236}">
                <a16:creationId xmlns:a16="http://schemas.microsoft.com/office/drawing/2014/main" id="{80885F59-2B77-4C9A-9AF0-06AFF63ED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36" y="1526651"/>
            <a:ext cx="2682799" cy="38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東海道五十</a:t>
            </a:r>
            <a:r>
              <a:rPr kumimoji="1" lang="en-US" altLang="ja-JP" dirty="0"/>
              <a:t>X</a:t>
            </a:r>
            <a:br>
              <a:rPr kumimoji="1" lang="en-US" altLang="ja-JP" dirty="0"/>
            </a:br>
            <a:r>
              <a:rPr kumimoji="1" lang="ja-JP" altLang="en-US" dirty="0"/>
              <a:t>プロジェクト</a:t>
            </a:r>
            <a:br>
              <a:rPr kumimoji="1" lang="en-US" altLang="ja-JP" dirty="0"/>
            </a:br>
            <a:r>
              <a:rPr kumimoji="1" lang="ja-JP" altLang="en-US" dirty="0"/>
              <a:t>について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969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99E4D29-5F08-447A-A2A3-AB222BB49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図 10" descr="夕日が見える空&#10;&#10;低い精度で自動的に生成された説明">
            <a:extLst>
              <a:ext uri="{FF2B5EF4-FFF2-40B4-BE49-F238E27FC236}">
                <a16:creationId xmlns:a16="http://schemas.microsoft.com/office/drawing/2014/main" id="{C97E443B-9A5E-46C6-8941-2CD9B02D43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7"/>
          <a:stretch/>
        </p:blipFill>
        <p:spPr>
          <a:xfrm>
            <a:off x="143313" y="171715"/>
            <a:ext cx="5859289" cy="3724422"/>
          </a:xfrm>
          <a:prstGeom prst="rect">
            <a:avLst/>
          </a:prstGeom>
        </p:spPr>
      </p:pic>
      <p:pic>
        <p:nvPicPr>
          <p:cNvPr id="15" name="図 14" descr="茶色, 鳥, 座る, 大きい が含まれている画像&#10;&#10;自動的に生成された説明">
            <a:extLst>
              <a:ext uri="{FF2B5EF4-FFF2-40B4-BE49-F238E27FC236}">
                <a16:creationId xmlns:a16="http://schemas.microsoft.com/office/drawing/2014/main" id="{5A13D2D5-F9BD-450C-82E6-D857FCE658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9" r="-4" b="21107"/>
          <a:stretch/>
        </p:blipFill>
        <p:spPr>
          <a:xfrm>
            <a:off x="6146999" y="169254"/>
            <a:ext cx="2870033" cy="2066161"/>
          </a:xfrm>
          <a:prstGeom prst="rect">
            <a:avLst/>
          </a:prstGeom>
        </p:spPr>
      </p:pic>
      <p:pic>
        <p:nvPicPr>
          <p:cNvPr id="17" name="図 16" descr="Cgで描かれた絵画&#10;&#10;低い精度で自動的に生成された説明">
            <a:extLst>
              <a:ext uri="{FF2B5EF4-FFF2-40B4-BE49-F238E27FC236}">
                <a16:creationId xmlns:a16="http://schemas.microsoft.com/office/drawing/2014/main" id="{198039B2-D19D-43DE-9E5E-8ADAF47502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1" r="1" b="10092"/>
          <a:stretch/>
        </p:blipFill>
        <p:spPr>
          <a:xfrm>
            <a:off x="143315" y="4070780"/>
            <a:ext cx="2856520" cy="2624098"/>
          </a:xfrm>
          <a:prstGeom prst="rect">
            <a:avLst/>
          </a:prstGeom>
        </p:spPr>
      </p:pic>
      <p:pic>
        <p:nvPicPr>
          <p:cNvPr id="5" name="図 4" descr="座る, 花瓶, 眺め, 古い が含まれている画像&#10;&#10;自動的に生成された説明">
            <a:extLst>
              <a:ext uri="{FF2B5EF4-FFF2-40B4-BE49-F238E27FC236}">
                <a16:creationId xmlns:a16="http://schemas.microsoft.com/office/drawing/2014/main" id="{510F8F4D-F56F-4D3B-A560-16C7C41773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8" r="-3" b="18647"/>
          <a:stretch/>
        </p:blipFill>
        <p:spPr>
          <a:xfrm>
            <a:off x="3139219" y="4074509"/>
            <a:ext cx="2860637" cy="2605117"/>
          </a:xfrm>
          <a:prstGeom prst="rect">
            <a:avLst/>
          </a:prstGeom>
        </p:spPr>
      </p:pic>
      <p:pic>
        <p:nvPicPr>
          <p:cNvPr id="3" name="図 2" descr="屋内, 座る, 小さい, 古い が含まれている画像&#10;&#10;自動的に生成された説明">
            <a:extLst>
              <a:ext uri="{FF2B5EF4-FFF2-40B4-BE49-F238E27FC236}">
                <a16:creationId xmlns:a16="http://schemas.microsoft.com/office/drawing/2014/main" id="{294CF559-4060-4CFE-BF15-A6C9509204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08" r="4" b="1600"/>
          <a:stretch/>
        </p:blipFill>
        <p:spPr>
          <a:xfrm>
            <a:off x="6134581" y="2391883"/>
            <a:ext cx="2870033" cy="2072296"/>
          </a:xfrm>
          <a:prstGeom prst="rect">
            <a:avLst/>
          </a:prstGeom>
        </p:spPr>
      </p:pic>
      <p:pic>
        <p:nvPicPr>
          <p:cNvPr id="7" name="図 6" descr="古い, 電車 が含まれている画像&#10;&#10;自動的に生成された説明">
            <a:extLst>
              <a:ext uri="{FF2B5EF4-FFF2-40B4-BE49-F238E27FC236}">
                <a16:creationId xmlns:a16="http://schemas.microsoft.com/office/drawing/2014/main" id="{1C40C709-CDE2-44F5-971A-836F8CD5A0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8" r="1" b="1"/>
          <a:stretch/>
        </p:blipFill>
        <p:spPr>
          <a:xfrm>
            <a:off x="6145495" y="4620643"/>
            <a:ext cx="2870033" cy="206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8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478C8-1458-47D6-9AE0-EDDD6B323F4F}"/>
              </a:ext>
            </a:extLst>
          </p:cNvPr>
          <p:cNvSpPr txBox="1"/>
          <p:nvPr/>
        </p:nvSpPr>
        <p:spPr>
          <a:xfrm>
            <a:off x="16907" y="294675"/>
            <a:ext cx="786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ベクシンスキー＆ベクシンスキー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矢印: 右カーブ 5">
            <a:extLst>
              <a:ext uri="{FF2B5EF4-FFF2-40B4-BE49-F238E27FC236}">
                <a16:creationId xmlns:a16="http://schemas.microsoft.com/office/drawing/2014/main" id="{0ED95BDA-A661-4353-960B-752DDD52594C}"/>
              </a:ext>
            </a:extLst>
          </p:cNvPr>
          <p:cNvSpPr/>
          <p:nvPr/>
        </p:nvSpPr>
        <p:spPr>
          <a:xfrm>
            <a:off x="928564" y="151765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矢印: 右カーブ 6">
            <a:extLst>
              <a:ext uri="{FF2B5EF4-FFF2-40B4-BE49-F238E27FC236}">
                <a16:creationId xmlns:a16="http://schemas.microsoft.com/office/drawing/2014/main" id="{0F5F1944-25CC-4BD1-8BFD-D47904EE0533}"/>
              </a:ext>
            </a:extLst>
          </p:cNvPr>
          <p:cNvSpPr/>
          <p:nvPr/>
        </p:nvSpPr>
        <p:spPr>
          <a:xfrm>
            <a:off x="928564" y="424180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231F49B-0816-408F-8A35-C33B2E4D79B8}"/>
              </a:ext>
            </a:extLst>
          </p:cNvPr>
          <p:cNvSpPr txBox="1"/>
          <p:nvPr/>
        </p:nvSpPr>
        <p:spPr>
          <a:xfrm>
            <a:off x="271639" y="228595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10DF77A-C392-475F-B49A-750002808BDE}"/>
              </a:ext>
            </a:extLst>
          </p:cNvPr>
          <p:cNvSpPr txBox="1"/>
          <p:nvPr/>
        </p:nvSpPr>
        <p:spPr>
          <a:xfrm>
            <a:off x="271639" y="538666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歌川広重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lang="ja-JP" altLang="en-US" dirty="0"/>
          </a:p>
        </p:txBody>
      </p:sp>
      <p:pic>
        <p:nvPicPr>
          <p:cNvPr id="4" name="図 3" descr="異なる, 写真, 食品 が含まれている画像&#10;&#10;自動的に生成された説明">
            <a:extLst>
              <a:ext uri="{FF2B5EF4-FFF2-40B4-BE49-F238E27FC236}">
                <a16:creationId xmlns:a16="http://schemas.microsoft.com/office/drawing/2014/main" id="{7EE98A79-ED17-45FC-AEF9-B1DC153B8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148"/>
          <a:stretch/>
        </p:blipFill>
        <p:spPr>
          <a:xfrm>
            <a:off x="1862014" y="968375"/>
            <a:ext cx="6136105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3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2A4EC06-1934-41CA-947A-1A2AD6634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3FDB788-DFEF-423A-A61E-24ECC4F36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" r="-1" b="16800"/>
          <a:stretch/>
        </p:blipFill>
        <p:spPr>
          <a:xfrm>
            <a:off x="1721" y="10"/>
            <a:ext cx="5620081" cy="451594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C3FE0D3-F6A5-446D-B62F-B70AD86DB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32365"/>
          <a:stretch/>
        </p:blipFill>
        <p:spPr>
          <a:xfrm>
            <a:off x="5685872" y="-1"/>
            <a:ext cx="3455338" cy="218305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F2DB056-3F19-4099-9B89-ABFF1E252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31" r="3" b="8599"/>
          <a:stretch/>
        </p:blipFill>
        <p:spPr>
          <a:xfrm>
            <a:off x="5685873" y="2274491"/>
            <a:ext cx="3450829" cy="224146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A49E9D03-D47A-4877-95BD-6F9306A657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834" r="2" b="9579"/>
          <a:stretch/>
        </p:blipFill>
        <p:spPr>
          <a:xfrm>
            <a:off x="-2787" y="4607392"/>
            <a:ext cx="2780257" cy="225060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DBE8C5B-6F2A-4310-889C-3AFA121298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39" r="-2" b="7646"/>
          <a:stretch/>
        </p:blipFill>
        <p:spPr>
          <a:xfrm>
            <a:off x="2846051" y="4607393"/>
            <a:ext cx="2771241" cy="225060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8E7F2F5-14AA-4CBA-829D-456FFE6F2B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953" r="1" b="1"/>
          <a:stretch/>
        </p:blipFill>
        <p:spPr>
          <a:xfrm>
            <a:off x="5685873" y="4607392"/>
            <a:ext cx="3446322" cy="2250608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546F187-381E-4DC0-8C85-78FECE9D96B8}"/>
              </a:ext>
            </a:extLst>
          </p:cNvPr>
          <p:cNvSpPr txBox="1"/>
          <p:nvPr/>
        </p:nvSpPr>
        <p:spPr>
          <a:xfrm>
            <a:off x="523875" y="3913208"/>
            <a:ext cx="501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ベクシンスキー</a:t>
            </a:r>
            <a:r>
              <a:rPr kumimoji="1" lang="en-US" altLang="ja-JP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16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B8051D-9727-45EE-91FB-3532D408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5532"/>
            <a:ext cx="7886700" cy="1145224"/>
          </a:xfrm>
        </p:spPr>
        <p:txBody>
          <a:bodyPr/>
          <a:lstStyle/>
          <a:p>
            <a:r>
              <a:rPr lang="ja-JP" altLang="en-US" dirty="0"/>
              <a:t>環境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3E0092D-81B6-41AD-957F-253A43BE5F40}"/>
              </a:ext>
            </a:extLst>
          </p:cNvPr>
          <p:cNvSpPr txBox="1"/>
          <p:nvPr/>
        </p:nvSpPr>
        <p:spPr>
          <a:xfrm>
            <a:off x="271058" y="2086429"/>
            <a:ext cx="8872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理想：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Ubuntu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Windows10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を画面なしで自由に切り替えたい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→開発環境として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Ubuntu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を使いたい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操作：当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MacBookPro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からリモート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or SSH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94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BA91CE-78CB-47F7-8973-E7835796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B3C31D-A8AB-4C49-95E9-CD23F792E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0" r="5702"/>
          <a:stretch/>
        </p:blipFill>
        <p:spPr>
          <a:xfrm>
            <a:off x="0" y="0"/>
            <a:ext cx="9144000" cy="6863511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E6505A2-8765-422E-AA2C-C66F9F1EF64E}"/>
              </a:ext>
            </a:extLst>
          </p:cNvPr>
          <p:cNvSpPr txBox="1">
            <a:spLocks/>
          </p:cNvSpPr>
          <p:nvPr/>
        </p:nvSpPr>
        <p:spPr>
          <a:xfrm>
            <a:off x="261257" y="587194"/>
            <a:ext cx="5323114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kern="120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ここからは苦労話・・・</a:t>
            </a:r>
          </a:p>
        </p:txBody>
      </p:sp>
    </p:spTree>
    <p:extLst>
      <p:ext uri="{BB962C8B-B14F-4D97-AF65-F5344CB8AC3E}">
        <p14:creationId xmlns:p14="http://schemas.microsoft.com/office/powerpoint/2010/main" val="333244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9BF7F0D-37FE-4C01-BB37-D26657A2A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2" r="6326"/>
          <a:stretch/>
        </p:blipFill>
        <p:spPr>
          <a:xfrm>
            <a:off x="-1" y="-3368"/>
            <a:ext cx="9144001" cy="686136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21E9C3E-02EA-42BE-AEA7-EA38CEE1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524" y="3696787"/>
            <a:ext cx="6986996" cy="1145224"/>
          </a:xfrm>
        </p:spPr>
        <p:txBody>
          <a:bodyPr>
            <a:norm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Take1:Windows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上で</a:t>
            </a:r>
            <a:r>
              <a:rPr kumimoji="1" lang="en-US" altLang="ja-JP" sz="3200" b="1" dirty="0">
                <a:solidFill>
                  <a:srgbClr val="FF0000"/>
                </a:solidFill>
              </a:rPr>
              <a:t>Ubuntu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を仮想化</a:t>
            </a:r>
          </a:p>
        </p:txBody>
      </p:sp>
    </p:spTree>
    <p:extLst>
      <p:ext uri="{BB962C8B-B14F-4D97-AF65-F5344CB8AC3E}">
        <p14:creationId xmlns:p14="http://schemas.microsoft.com/office/powerpoint/2010/main" val="236273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C179442-D45E-4410-9A57-519B9BC21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A2A0B5-C9BC-4C61-BB52-8B60556C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27" y="2283776"/>
            <a:ext cx="7886700" cy="1145224"/>
          </a:xfrm>
        </p:spPr>
        <p:txBody>
          <a:bodyPr/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Take2:DualBoot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FC58DFB-7229-4CD1-9183-BDFD665BC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65"/>
            <a:ext cx="9129466" cy="660327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B8D3732-C9C1-472B-A551-29EFD3A2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038" y="2002821"/>
            <a:ext cx="7886700" cy="1145224"/>
          </a:xfrm>
        </p:spPr>
        <p:txBody>
          <a:bodyPr/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Take3:kvm</a:t>
            </a:r>
            <a:r>
              <a:rPr kumimoji="1" lang="ja-JP" altLang="en-US" dirty="0">
                <a:solidFill>
                  <a:srgbClr val="FFFF00"/>
                </a:solidFill>
              </a:rPr>
              <a:t>で仮想マシン作成</a:t>
            </a:r>
          </a:p>
        </p:txBody>
      </p:sp>
    </p:spTree>
    <p:extLst>
      <p:ext uri="{BB962C8B-B14F-4D97-AF65-F5344CB8AC3E}">
        <p14:creationId xmlns:p14="http://schemas.microsoft.com/office/powerpoint/2010/main" val="26595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CEB0BAC-C5CD-4B6B-9D39-CA40C3CB3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6"/>
          <a:stretch/>
        </p:blipFill>
        <p:spPr>
          <a:xfrm>
            <a:off x="0" y="0"/>
            <a:ext cx="9144000" cy="68603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160F79-A814-48FD-9A41-F3940572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020" y="3305460"/>
            <a:ext cx="6562452" cy="114522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b="1" dirty="0">
                <a:solidFill>
                  <a:srgbClr val="FF0000"/>
                </a:solidFill>
              </a:rPr>
              <a:t>Take4:ESXi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で仮想マシン作成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en-US" altLang="ja-JP" sz="3600" b="1" dirty="0">
                <a:solidFill>
                  <a:srgbClr val="FF0000"/>
                </a:solidFill>
              </a:rPr>
              <a:t>		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成功！！！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ja-JP" altLang="en-US" sz="3600" b="1" dirty="0">
                <a:solidFill>
                  <a:srgbClr val="FF0000"/>
                </a:solidFill>
              </a:rPr>
              <a:t>が、ちょっと面倒</a:t>
            </a:r>
          </a:p>
        </p:txBody>
      </p:sp>
    </p:spTree>
    <p:extLst>
      <p:ext uri="{BB962C8B-B14F-4D97-AF65-F5344CB8AC3E}">
        <p14:creationId xmlns:p14="http://schemas.microsoft.com/office/powerpoint/2010/main" val="387582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FD67315-F09A-480B-BCCB-FE60805E6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0684"/>
            <a:ext cx="8162925" cy="240731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424F8FF-E39C-4585-8602-030D48C45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67" y="0"/>
            <a:ext cx="6858000" cy="6858000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1F1FD8B2-5195-4809-B403-03BCBB85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188"/>
            <a:ext cx="6083418" cy="114522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b="1" dirty="0">
                <a:solidFill>
                  <a:srgbClr val="FF0000"/>
                </a:solidFill>
              </a:rPr>
              <a:t>Take5:WSL2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＋</a:t>
            </a:r>
            <a:r>
              <a:rPr kumimoji="1" lang="en-US" altLang="ja-JP" sz="3600" b="1" dirty="0" err="1">
                <a:solidFill>
                  <a:srgbClr val="FF0000"/>
                </a:solidFill>
              </a:rPr>
              <a:t>Cuda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ja-JP" altLang="en-US" sz="3600" b="1" dirty="0">
                <a:solidFill>
                  <a:srgbClr val="FF0000"/>
                </a:solidFill>
              </a:rPr>
              <a:t>（＋</a:t>
            </a:r>
            <a:r>
              <a:rPr kumimoji="1" lang="en-US" altLang="ja-JP" sz="3600" b="1" dirty="0">
                <a:solidFill>
                  <a:srgbClr val="FF0000"/>
                </a:solidFill>
              </a:rPr>
              <a:t>Windows10DevChannel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）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ja-JP" altLang="en-US" sz="3600" b="1" dirty="0">
                <a:solidFill>
                  <a:srgbClr val="FF0000"/>
                </a:solidFill>
              </a:rPr>
              <a:t>環境としては理想的だが・・・</a:t>
            </a:r>
          </a:p>
        </p:txBody>
      </p:sp>
    </p:spTree>
    <p:extLst>
      <p:ext uri="{BB962C8B-B14F-4D97-AF65-F5344CB8AC3E}">
        <p14:creationId xmlns:p14="http://schemas.microsoft.com/office/powerpoint/2010/main" val="4149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346946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299696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484779"/>
            <a:ext cx="7667244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4068923"/>
            <a:ext cx="810678" cy="1080902"/>
            <a:chOff x="9685338" y="4460675"/>
            <a:chExt cx="1080904" cy="108090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" y="4225845"/>
            <a:ext cx="9144000" cy="261046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788669" y="4355692"/>
            <a:ext cx="7881802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800" cap="all">
                <a:latin typeface="+mj-lt"/>
                <a:ea typeface="+mj-ea"/>
                <a:cs typeface="+mj-cs"/>
              </a:rPr>
              <a:t>東海道五十</a:t>
            </a:r>
            <a:r>
              <a:rPr kumimoji="1" lang="en-US" altLang="ja-JP" sz="4800" cap="all">
                <a:latin typeface="+mj-lt"/>
                <a:ea typeface="+mj-ea"/>
                <a:cs typeface="+mj-cs"/>
              </a:rPr>
              <a:t>X</a:t>
            </a:r>
            <a:r>
              <a:rPr kumimoji="1" lang="ja-JP" altLang="en-US" sz="4800" cap="all">
                <a:latin typeface="+mj-lt"/>
                <a:ea typeface="+mj-ea"/>
                <a:cs typeface="+mj-cs"/>
              </a:rPr>
              <a:t>プロジェクト：</a:t>
            </a:r>
            <a:r>
              <a:rPr kumimoji="1" lang="en-US" altLang="ja-JP" sz="4800" cap="all">
                <a:latin typeface="+mj-lt"/>
                <a:ea typeface="+mj-ea"/>
                <a:cs typeface="+mj-cs"/>
              </a:rPr>
              <a:t>AI</a:t>
            </a:r>
            <a:r>
              <a:rPr kumimoji="1" lang="ja-JP" altLang="en-US" sz="4800" cap="all">
                <a:latin typeface="+mj-lt"/>
                <a:ea typeface="+mj-ea"/>
                <a:cs typeface="+mj-cs"/>
              </a:rPr>
              <a:t>で浮世絵作ろうぜ！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85DFE05-DF9F-41FE-B671-67AC73D9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5" b="19597"/>
          <a:stretch/>
        </p:blipFill>
        <p:spPr>
          <a:xfrm>
            <a:off x="20" y="10"/>
            <a:ext cx="9143980" cy="42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29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16907" y="294675"/>
            <a:ext cx="654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やったこと：</a:t>
            </a:r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でスタイル変換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44C0D2-6297-4D63-90EF-786AC01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37" y="817895"/>
            <a:ext cx="5851525" cy="553112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FB453D-3845-43A2-8662-7928E964AE60}"/>
              </a:ext>
            </a:extLst>
          </p:cNvPr>
          <p:cNvSpPr txBox="1"/>
          <p:nvPr/>
        </p:nvSpPr>
        <p:spPr>
          <a:xfrm>
            <a:off x="2363788" y="6378659"/>
            <a:ext cx="462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https://junyanz.github.io/CycleGAN/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3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16907" y="294675"/>
            <a:ext cx="2956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の紹介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A62EFE8-C431-4033-AF37-A25A488AB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093912"/>
            <a:ext cx="8077200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5AF7603-7B8C-481E-8072-5661894EC064}"/>
              </a:ext>
            </a:extLst>
          </p:cNvPr>
          <p:cNvSpPr txBox="1"/>
          <p:nvPr/>
        </p:nvSpPr>
        <p:spPr>
          <a:xfrm>
            <a:off x="16907" y="294675"/>
            <a:ext cx="7260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の紹介：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 Collapse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について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 descr="矢印 が含まれている画像&#10;&#10;自動的に生成された説明">
            <a:extLst>
              <a:ext uri="{FF2B5EF4-FFF2-40B4-BE49-F238E27FC236}">
                <a16:creationId xmlns:a16="http://schemas.microsoft.com/office/drawing/2014/main" id="{7FC33545-C763-4481-9719-2294A4057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87" y="1812407"/>
            <a:ext cx="8345878" cy="4381586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5064E7E-C39E-4890-9740-46146A49037E}"/>
              </a:ext>
            </a:extLst>
          </p:cNvPr>
          <p:cNvSpPr txBox="1"/>
          <p:nvPr/>
        </p:nvSpPr>
        <p:spPr>
          <a:xfrm>
            <a:off x="804862" y="6193993"/>
            <a:ext cx="753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http://www.thothchildren.com/chapter/5c06be0b41f88f26724a2944</a:t>
            </a:r>
            <a:endParaRPr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E5069D0-3FA0-46AF-A6F6-4D03AC6C9D47}"/>
              </a:ext>
            </a:extLst>
          </p:cNvPr>
          <p:cNvSpPr txBox="1"/>
          <p:nvPr/>
        </p:nvSpPr>
        <p:spPr>
          <a:xfrm>
            <a:off x="542925" y="1367909"/>
            <a:ext cx="462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GAN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Generator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様が楽をしがち・・・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320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24F5BBD-5A54-4036-85FF-988E5671EEA7}"/>
              </a:ext>
            </a:extLst>
          </p:cNvPr>
          <p:cNvSpPr/>
          <p:nvPr/>
        </p:nvSpPr>
        <p:spPr>
          <a:xfrm>
            <a:off x="617008" y="1387475"/>
            <a:ext cx="2697692" cy="53340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5C42B-1FE3-4369-B8E1-71723CE1103B}"/>
              </a:ext>
            </a:extLst>
          </p:cNvPr>
          <p:cNvSpPr/>
          <p:nvPr/>
        </p:nvSpPr>
        <p:spPr>
          <a:xfrm>
            <a:off x="5457826" y="1387474"/>
            <a:ext cx="2324100" cy="533399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5AF7603-7B8C-481E-8072-5661894EC064}"/>
              </a:ext>
            </a:extLst>
          </p:cNvPr>
          <p:cNvSpPr txBox="1"/>
          <p:nvPr/>
        </p:nvSpPr>
        <p:spPr>
          <a:xfrm>
            <a:off x="16907" y="294675"/>
            <a:ext cx="79788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の紹介：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 Collapse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を回避しつつ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スタイル変換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045A39-DA56-4EA9-A6E4-19B25776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3" y="3130765"/>
            <a:ext cx="1651145" cy="16772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CF8C04-A232-4CA2-BFD2-644701327612}"/>
              </a:ext>
            </a:extLst>
          </p:cNvPr>
          <p:cNvSpPr txBox="1"/>
          <p:nvPr/>
        </p:nvSpPr>
        <p:spPr>
          <a:xfrm>
            <a:off x="1389591" y="894673"/>
            <a:ext cx="86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分布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X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6F6E12C-B0E2-4BF1-8708-2EDE364EF3C0}"/>
              </a:ext>
            </a:extLst>
          </p:cNvPr>
          <p:cNvSpPr txBox="1"/>
          <p:nvPr/>
        </p:nvSpPr>
        <p:spPr>
          <a:xfrm>
            <a:off x="6071657" y="894673"/>
            <a:ext cx="86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分布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Y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98CEE0B-8781-4A7D-9C3D-9F9A20E41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99" y="1486199"/>
            <a:ext cx="1644566" cy="164456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00BC9E-5404-4516-87C5-29A1BDFC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63" y="1486199"/>
            <a:ext cx="1651145" cy="164456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75E4B28-70A1-4A30-9307-27EA0EEC2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199" y="3229490"/>
            <a:ext cx="1684515" cy="164456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ABFB48A-FE0C-4874-AF38-817815A95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62" y="4902655"/>
            <a:ext cx="1651145" cy="165114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F289B2-9F50-4B60-9E51-3E022C665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873" y="4874056"/>
            <a:ext cx="1684841" cy="1644566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37D8BD8-2FFA-410E-A04D-C172422999FB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750608" y="2308482"/>
            <a:ext cx="305359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C676D4E-2254-44F5-B03B-15A04BA94F00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50607" y="4083662"/>
            <a:ext cx="3053266" cy="16445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1954023-E3EC-4010-93B4-61B4805B9975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flipH="1">
            <a:off x="2750608" y="2308482"/>
            <a:ext cx="3053591" cy="166090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FE753D3C-9569-4C34-9733-527C6E1A3DF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2750607" y="5696339"/>
            <a:ext cx="3053266" cy="3188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川の向こうの夕日&#10;&#10;自動的に生成された説明">
            <a:extLst>
              <a:ext uri="{FF2B5EF4-FFF2-40B4-BE49-F238E27FC236}">
                <a16:creationId xmlns:a16="http://schemas.microsoft.com/office/drawing/2014/main" id="{1A0F9CAA-C5F8-46EA-8506-141FA637E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32" y="5351184"/>
            <a:ext cx="1444868" cy="1444868"/>
          </a:xfrm>
          <a:prstGeom prst="rect">
            <a:avLst/>
          </a:prstGeom>
        </p:spPr>
      </p:pic>
      <p:pic>
        <p:nvPicPr>
          <p:cNvPr id="15" name="図 14" descr="夕日が沈む海&#10;&#10;中程度の精度で自動的に生成された説明">
            <a:extLst>
              <a:ext uri="{FF2B5EF4-FFF2-40B4-BE49-F238E27FC236}">
                <a16:creationId xmlns:a16="http://schemas.microsoft.com/office/drawing/2014/main" id="{779DB2B5-9BBA-4B7B-810E-024C1305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5351184"/>
            <a:ext cx="1444868" cy="144486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16907" y="29467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今回使う学習画像：歌川広重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2D27FE7-0A3E-48E4-89A2-C329D8B5AFD2}"/>
              </a:ext>
            </a:extLst>
          </p:cNvPr>
          <p:cNvSpPr txBox="1"/>
          <p:nvPr/>
        </p:nvSpPr>
        <p:spPr>
          <a:xfrm>
            <a:off x="205740" y="349336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今回使う学習画像：情景画像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 descr="敷物 が含まれている画像&#10;&#10;自動的に生成された説明">
            <a:extLst>
              <a:ext uri="{FF2B5EF4-FFF2-40B4-BE49-F238E27FC236}">
                <a16:creationId xmlns:a16="http://schemas.microsoft.com/office/drawing/2014/main" id="{948F74F8-01AF-4D8D-9009-6D6849D9B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015" y="429994"/>
            <a:ext cx="2565007" cy="1668286"/>
          </a:xfrm>
          <a:prstGeom prst="rect">
            <a:avLst/>
          </a:prstGeom>
        </p:spPr>
      </p:pic>
      <p:pic>
        <p:nvPicPr>
          <p:cNvPr id="7" name="図 6" descr="屋外, 水, 立つ が含まれている画像&#10;&#10;自動的に生成された説明">
            <a:extLst>
              <a:ext uri="{FF2B5EF4-FFF2-40B4-BE49-F238E27FC236}">
                <a16:creationId xmlns:a16="http://schemas.microsoft.com/office/drawing/2014/main" id="{A22FF60A-EA43-4F1F-A205-8B2787B8F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98280"/>
            <a:ext cx="3349811" cy="1266176"/>
          </a:xfrm>
          <a:prstGeom prst="rect">
            <a:avLst/>
          </a:prstGeom>
        </p:spPr>
      </p:pic>
      <p:pic>
        <p:nvPicPr>
          <p:cNvPr id="8" name="図 7" descr="ウィンドウ, ベッド が含まれている画像&#10;&#10;自動的に生成された説明">
            <a:extLst>
              <a:ext uri="{FF2B5EF4-FFF2-40B4-BE49-F238E27FC236}">
                <a16:creationId xmlns:a16="http://schemas.microsoft.com/office/drawing/2014/main" id="{893B9C2A-9261-494E-87A6-32FA11A2D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6" y="727701"/>
            <a:ext cx="1742463" cy="2576308"/>
          </a:xfrm>
          <a:prstGeom prst="rect">
            <a:avLst/>
          </a:prstGeom>
        </p:spPr>
      </p:pic>
      <p:pic>
        <p:nvPicPr>
          <p:cNvPr id="9" name="図 8" descr="水, ウマ, 部屋, 絵画 が含まれている画像&#10;&#10;自動的に生成された説明">
            <a:extLst>
              <a:ext uri="{FF2B5EF4-FFF2-40B4-BE49-F238E27FC236}">
                <a16:creationId xmlns:a16="http://schemas.microsoft.com/office/drawing/2014/main" id="{C7C720AD-CE1C-4E34-BF38-7FDE2B209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2" y="727701"/>
            <a:ext cx="1921017" cy="2765663"/>
          </a:xfrm>
          <a:prstGeom prst="rect">
            <a:avLst/>
          </a:prstGeom>
        </p:spPr>
      </p:pic>
      <p:pic>
        <p:nvPicPr>
          <p:cNvPr id="11" name="図 10" descr="夜の街の風景&#10;&#10;自動的に生成された説明">
            <a:extLst>
              <a:ext uri="{FF2B5EF4-FFF2-40B4-BE49-F238E27FC236}">
                <a16:creationId xmlns:a16="http://schemas.microsoft.com/office/drawing/2014/main" id="{3997D8C3-299E-4743-A6E1-3DAF95D45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17" y="4106248"/>
            <a:ext cx="2689803" cy="2689803"/>
          </a:xfrm>
          <a:prstGeom prst="rect">
            <a:avLst/>
          </a:prstGeom>
        </p:spPr>
      </p:pic>
      <p:pic>
        <p:nvPicPr>
          <p:cNvPr id="13" name="図 12" descr="海の上にある岩山と青空&#10;&#10;中程度の精度で自動的に生成された説明">
            <a:extLst>
              <a:ext uri="{FF2B5EF4-FFF2-40B4-BE49-F238E27FC236}">
                <a16:creationId xmlns:a16="http://schemas.microsoft.com/office/drawing/2014/main" id="{EF426315-13D8-40F7-AF61-351FA47D57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4088390"/>
            <a:ext cx="1444868" cy="1444868"/>
          </a:xfrm>
          <a:prstGeom prst="rect">
            <a:avLst/>
          </a:prstGeom>
        </p:spPr>
      </p:pic>
      <p:pic>
        <p:nvPicPr>
          <p:cNvPr id="17" name="図 16" descr="花が咲いている木&#10;&#10;自動的に生成された説明">
            <a:extLst>
              <a:ext uri="{FF2B5EF4-FFF2-40B4-BE49-F238E27FC236}">
                <a16:creationId xmlns:a16="http://schemas.microsoft.com/office/drawing/2014/main" id="{52711858-5808-4972-B097-989104271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82" y="4088390"/>
            <a:ext cx="1444868" cy="1444868"/>
          </a:xfrm>
          <a:prstGeom prst="rect">
            <a:avLst/>
          </a:prstGeom>
        </p:spPr>
      </p:pic>
      <p:pic>
        <p:nvPicPr>
          <p:cNvPr id="21" name="図 20" descr="山と湖の風景&#10;&#10;自動的に生成された説明">
            <a:extLst>
              <a:ext uri="{FF2B5EF4-FFF2-40B4-BE49-F238E27FC236}">
                <a16:creationId xmlns:a16="http://schemas.microsoft.com/office/drawing/2014/main" id="{0325949A-8C92-43E0-BA3A-D41D198F9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5436760"/>
            <a:ext cx="1359292" cy="1359292"/>
          </a:xfrm>
          <a:prstGeom prst="rect">
            <a:avLst/>
          </a:prstGeom>
        </p:spPr>
      </p:pic>
      <p:pic>
        <p:nvPicPr>
          <p:cNvPr id="23" name="図 22" descr="雲の下の道路&#10;&#10;中程度の精度で自動的に生成された説明">
            <a:extLst>
              <a:ext uri="{FF2B5EF4-FFF2-40B4-BE49-F238E27FC236}">
                <a16:creationId xmlns:a16="http://schemas.microsoft.com/office/drawing/2014/main" id="{1E40463A-4E3F-402C-983A-A95DC28C87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4090952"/>
            <a:ext cx="1363980" cy="13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5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D2E034C-A7DF-446D-BBD2-EB89D9268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14"/>
          <a:stretch/>
        </p:blipFill>
        <p:spPr>
          <a:xfrm>
            <a:off x="1862014" y="817895"/>
            <a:ext cx="6773986" cy="538683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5C0F59C-6306-444E-BC6B-04B237553704}"/>
              </a:ext>
            </a:extLst>
          </p:cNvPr>
          <p:cNvSpPr txBox="1"/>
          <p:nvPr/>
        </p:nvSpPr>
        <p:spPr>
          <a:xfrm>
            <a:off x="16907" y="294675"/>
            <a:ext cx="7569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検証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：浮世絵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情景画像＆情景画像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矢印: 右カーブ 3">
            <a:extLst>
              <a:ext uri="{FF2B5EF4-FFF2-40B4-BE49-F238E27FC236}">
                <a16:creationId xmlns:a16="http://schemas.microsoft.com/office/drawing/2014/main" id="{A7774D17-2E27-42E2-AC11-6370CA4C2A02}"/>
              </a:ext>
            </a:extLst>
          </p:cNvPr>
          <p:cNvSpPr/>
          <p:nvPr/>
        </p:nvSpPr>
        <p:spPr>
          <a:xfrm>
            <a:off x="928564" y="151765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矢印: 右カーブ 4">
            <a:extLst>
              <a:ext uri="{FF2B5EF4-FFF2-40B4-BE49-F238E27FC236}">
                <a16:creationId xmlns:a16="http://schemas.microsoft.com/office/drawing/2014/main" id="{1BFFADE2-20D6-41A9-9311-A796C3B3755C}"/>
              </a:ext>
            </a:extLst>
          </p:cNvPr>
          <p:cNvSpPr/>
          <p:nvPr/>
        </p:nvSpPr>
        <p:spPr>
          <a:xfrm>
            <a:off x="928564" y="4241800"/>
            <a:ext cx="933450" cy="14033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0620ACB-6705-4639-8DBC-568232A5DD4B}"/>
              </a:ext>
            </a:extLst>
          </p:cNvPr>
          <p:cNvSpPr txBox="1"/>
          <p:nvPr/>
        </p:nvSpPr>
        <p:spPr>
          <a:xfrm>
            <a:off x="170771" y="2360012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</a:t>
            </a:r>
            <a:endParaRPr kumimoji="1" lang="en-US" altLang="ja-JP" sz="1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5B6D907-CA46-45AD-95DA-25A23995B76A}"/>
              </a:ext>
            </a:extLst>
          </p:cNvPr>
          <p:cNvSpPr txBox="1"/>
          <p:nvPr/>
        </p:nvSpPr>
        <p:spPr>
          <a:xfrm>
            <a:off x="226457" y="5340350"/>
            <a:ext cx="1691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endParaRPr lang="ja-JP" altLang="en-US" dirty="0"/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A0F0276-5D99-4F80-88B6-7697616899AC}"/>
              </a:ext>
            </a:extLst>
          </p:cNvPr>
          <p:cNvSpPr txBox="1"/>
          <p:nvPr/>
        </p:nvSpPr>
        <p:spPr>
          <a:xfrm>
            <a:off x="1488770" y="6378659"/>
            <a:ext cx="6048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情景画像はいい感じに浮世絵にできることが分かった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920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版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版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TM03090434[[fn=木版活字]]</Template>
  <TotalTime>4270</TotalTime>
  <Words>460</Words>
  <Application>Microsoft Office PowerPoint</Application>
  <PresentationFormat>画面に合わせる (4:3)</PresentationFormat>
  <Paragraphs>76</Paragraphs>
  <Slides>29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7" baseType="lpstr">
      <vt:lpstr>ＭＳ Ｐ明朝</vt:lpstr>
      <vt:lpstr>メイリオ</vt:lpstr>
      <vt:lpstr>Calibri</vt:lpstr>
      <vt:lpstr>Rockwell</vt:lpstr>
      <vt:lpstr>Rockwell Condensed</vt:lpstr>
      <vt:lpstr>Rockwell Extra Bold</vt:lpstr>
      <vt:lpstr>Wingdings</vt:lpstr>
      <vt:lpstr>木版活字</vt:lpstr>
      <vt:lpstr>浮世絵チャレンジ 東海道五十Xプロジェクト と、開発環境問題について</vt:lpstr>
      <vt:lpstr>東海道五十X プロジェクト について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環境</vt:lpstr>
      <vt:lpstr>PowerPoint プレゼンテーション</vt:lpstr>
      <vt:lpstr>Take1:Windows上でUbuntuを仮想化</vt:lpstr>
      <vt:lpstr>Take2:DualBoot</vt:lpstr>
      <vt:lpstr>Take3:kvmで仮想マシン作成</vt:lpstr>
      <vt:lpstr>Take4:ESXiで仮想マシン作成     成功！！！  が、ちょっと面倒</vt:lpstr>
      <vt:lpstr>Take5:WSL2＋Cuda （＋Windows10DevChannel）  環境としては理想的だが・・・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I開発に必要なもの</dc:title>
  <dc:creator>圭祐 大島</dc:creator>
  <cp:lastModifiedBy>大島 圭祐</cp:lastModifiedBy>
  <cp:revision>80</cp:revision>
  <dcterms:created xsi:type="dcterms:W3CDTF">2019-07-15T01:03:20Z</dcterms:created>
  <dcterms:modified xsi:type="dcterms:W3CDTF">2021-03-31T23:30:06Z</dcterms:modified>
</cp:coreProperties>
</file>